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28"/>
  </p:notesMasterIdLst>
  <p:sldIdLst>
    <p:sldId id="304" r:id="rId2"/>
    <p:sldId id="289" r:id="rId3"/>
    <p:sldId id="305" r:id="rId4"/>
    <p:sldId id="306" r:id="rId5"/>
    <p:sldId id="288" r:id="rId6"/>
    <p:sldId id="323" r:id="rId7"/>
    <p:sldId id="307" r:id="rId8"/>
    <p:sldId id="308" r:id="rId9"/>
    <p:sldId id="314" r:id="rId10"/>
    <p:sldId id="309" r:id="rId11"/>
    <p:sldId id="310" r:id="rId12"/>
    <p:sldId id="313" r:id="rId13"/>
    <p:sldId id="311" r:id="rId14"/>
    <p:sldId id="312" r:id="rId15"/>
    <p:sldId id="315" r:id="rId16"/>
    <p:sldId id="316" r:id="rId17"/>
    <p:sldId id="318" r:id="rId18"/>
    <p:sldId id="319" r:id="rId19"/>
    <p:sldId id="294" r:id="rId20"/>
    <p:sldId id="291" r:id="rId21"/>
    <p:sldId id="302" r:id="rId22"/>
    <p:sldId id="301" r:id="rId23"/>
    <p:sldId id="300" r:id="rId24"/>
    <p:sldId id="299" r:id="rId25"/>
    <p:sldId id="320" r:id="rId26"/>
    <p:sldId id="324" r:id="rId27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660066"/>
    <a:srgbClr val="0000FF"/>
    <a:srgbClr val="FF0000"/>
    <a:srgbClr val="3333FF"/>
    <a:srgbClr val="CC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7" d="100"/>
          <a:sy n="97" d="100"/>
        </p:scale>
        <p:origin x="-606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487EE55-9C67-4418-A0E0-0184AB815F1A}" type="datetimeFigureOut">
              <a:rPr lang="vi-VN"/>
              <a:pPr>
                <a:defRPr/>
              </a:pPr>
              <a:t>25/09/2021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vi-VN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vi-VN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29B9598-E288-4639-8383-1E0B10CF285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07972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391F3EA-6043-435D-97C6-A96EE0429F09}" type="slidenum"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18</a:t>
            </a:fld>
            <a:endParaRPr lang="en-US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34D0BE1A-C53B-4C49-8593-FE5C414E655C}" type="slidenum">
              <a:rPr lang="en-US" altLang="en-US" sz="1200" b="1">
                <a:solidFill>
                  <a:srgbClr val="000000"/>
                </a:solidFill>
                <a:latin typeface="Times New Roman" pitchFamily="18" charset="0"/>
              </a:rPr>
              <a:pPr algn="r"/>
              <a:t>18</a:t>
            </a:fld>
            <a:endParaRPr lang="en-US" altLang="en-US" sz="1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BDD5D-8106-456F-A082-A694FA0E9C4C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961529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A3168-5B03-4406-BC54-12A2E4DA00F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74928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2E37A-F0EA-47B5-9617-72C14784FA22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027641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56347-4FD7-4A38-891C-E17DD0420CBB}" type="datetimeFigureOut">
              <a:rPr lang="vi-VN"/>
              <a:pPr>
                <a:defRPr/>
              </a:pPr>
              <a:t>25/09/2021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20CEB-91C3-4114-815C-3DD694271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21057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3D954-5505-4A2B-9486-8EDE2E797895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131910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3E71D-770A-4D55-BB96-2E5C2DAA2E02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14280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EEB4E-550F-4EFD-A8EA-E7C245AEE293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696841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862DE-AD36-4592-9C45-CA04D5302D32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12363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27297-4598-443C-9B94-EBFE9344560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736258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BB22-2ADC-43D0-8E89-E902AA5FD7C2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754955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085D5-AB3C-4153-BDDF-5D0D1E11DB15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03008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vi-V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05F0DA6-DE5D-4697-9C82-13824DA221D0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7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5" descr="3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9100"/>
            <a:ext cx="9159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20" descr="3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013" y="4229100"/>
            <a:ext cx="9159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4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013" y="3744913"/>
            <a:ext cx="2820987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WordArt 8"/>
          <p:cNvSpPr>
            <a:spLocks noChangeArrowheads="1" noChangeShapeType="1" noTextEdit="1"/>
          </p:cNvSpPr>
          <p:nvPr/>
        </p:nvSpPr>
        <p:spPr bwMode="auto">
          <a:xfrm>
            <a:off x="2362200" y="811213"/>
            <a:ext cx="3783013" cy="6175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 đọc - Kể chuyện</a:t>
            </a:r>
            <a:endParaRPr lang="en-US" b="1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078" name="Picture 12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WordArt 11"/>
          <p:cNvSpPr>
            <a:spLocks noChangeArrowheads="1" noChangeShapeType="1" noTextEdit="1"/>
          </p:cNvSpPr>
          <p:nvPr/>
        </p:nvSpPr>
        <p:spPr bwMode="auto">
          <a:xfrm>
            <a:off x="1219200" y="1885950"/>
            <a:ext cx="6629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Ai có lỗi?</a:t>
            </a:r>
          </a:p>
        </p:txBody>
      </p:sp>
      <p:pic>
        <p:nvPicPr>
          <p:cNvPr id="3080" name="Picture 14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4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714750"/>
            <a:ext cx="28194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3400" y="51574"/>
            <a:ext cx="79248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2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</a:t>
            </a:r>
            <a:r>
              <a:rPr lang="en-US" sz="2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hứ</a:t>
            </a:r>
            <a:r>
              <a:rPr lang="en-US" sz="2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Hai</a:t>
            </a:r>
            <a:r>
              <a:rPr lang="en-US" sz="2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ngày</a:t>
            </a:r>
            <a:r>
              <a:rPr lang="en-US" sz="2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27 </a:t>
            </a:r>
            <a:r>
              <a:rPr lang="en-US" sz="2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tháng</a:t>
            </a:r>
            <a:r>
              <a:rPr lang="en-US" sz="2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9 </a:t>
            </a:r>
            <a:r>
              <a:rPr lang="en-US" sz="2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năm</a:t>
            </a:r>
            <a:r>
              <a:rPr lang="en-US" sz="2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2021</a:t>
            </a:r>
            <a:endParaRPr lang="vi-VN" sz="28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2000" y="415925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914400" indent="-914400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1. Vì sao hai bạn nhỏ giận nhau?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1352550"/>
            <a:ext cx="85344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sz="3200" b="1">
                <a:solidFill>
                  <a:srgbClr val="003300"/>
                </a:solidFill>
                <a:latin typeface="Times New Roman" pitchFamily="18" charset="0"/>
              </a:rPr>
              <a:t>     Vì Cô-rét-ti vô tình chạm vào khuỷu tay En-ri-cô, làm cây bút của En-ri-cô nguệch ra một đường rất xấu. Hiểu lầm bạn cố ý làm hỏng bài viết của mình, En-ri-cô tức giận và trả thù Cô-rét-ti bằng cách đẩy vào khuỷu tay bạn.</a:t>
            </a:r>
            <a:endParaRPr lang="en-US" sz="3200" b="1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3400" y="0"/>
            <a:ext cx="7848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2. Vì sao En-ri-cô hối hận, muốn xin lỗi Cô-rét-ti?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3400" y="1309688"/>
            <a:ext cx="83820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sz="3600" b="1">
                <a:solidFill>
                  <a:srgbClr val="003300"/>
                </a:solidFill>
                <a:latin typeface="Times New Roman" pitchFamily="18" charset="0"/>
              </a:rPr>
              <a:t>     En-ri-cô hối hận vì sau cơn giận, khi bình tĩnh lại En-ri-cô thấy rằng Cô-rét-ti không cố ý chạm vào khuỷu tay mình. En-ri-cô nhìn thấy vai áo bạn sứt chỉ, thấy thương bạn và càng hối hận.</a:t>
            </a:r>
            <a:endParaRPr lang="en-US" sz="3600" b="1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85800" y="173038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3. Hai bạn đã làm lành với nhau ra sao?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1085850"/>
            <a:ext cx="83820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sz="3200" b="1">
                <a:solidFill>
                  <a:srgbClr val="003300"/>
                </a:solidFill>
                <a:latin typeface="Times New Roman" pitchFamily="18" charset="0"/>
              </a:rPr>
              <a:t>    Tan học, thấy Cô-rét-ti đi theo mình, En-ri-cô nghĩ là bạn định đánh mình nên rút thước cầm tay. Nhưng Cô-rét-ti cười hiền hậu đề nghị « Ta lại thân nhau như trước đi !» khiến En-ri-cô ngạc nhiên, rồi vui mừng ôm chầm lấy bạn vì cậu muốn làm lành với bạn.</a:t>
            </a:r>
            <a:endParaRPr lang="en-US" sz="3200" b="1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38200" y="554038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4. Bố đã trách En-ri-cô như thế nào?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33400" y="1714500"/>
            <a:ext cx="8229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sz="3600" b="1">
                <a:solidFill>
                  <a:srgbClr val="003300"/>
                </a:solidFill>
                <a:latin typeface="Times New Roman" pitchFamily="18" charset="0"/>
              </a:rPr>
              <a:t>  Bố đã trách En-ri-cô là người có lỗi, đã không xin lỗi bạn trước lại còn giơ thước doạ đánh bạn.</a:t>
            </a:r>
            <a:endParaRPr lang="en-US" sz="3600" b="1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zoom dir="in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3400" y="1541463"/>
            <a:ext cx="80772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sz="3200" b="1">
                <a:solidFill>
                  <a:srgbClr val="003300"/>
                </a:solidFill>
                <a:latin typeface="Times New Roman" pitchFamily="18" charset="0"/>
              </a:rPr>
              <a:t>     Bố trách En-ri-cô như vậy là đúng vì bạn là người có lỗi đáng lẽ phải xin lỗi Cô-rét-ti nhưng không đủ can đảm. Sau đó, En-ri-cô còn hiểu lầm Cô-rét-ti nên đã giơ thước doạ đánh bạn.</a:t>
            </a:r>
            <a:endParaRPr lang="en-US" sz="3200" b="1">
              <a:solidFill>
                <a:srgbClr val="003300"/>
              </a:solidFill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5800" y="152400"/>
            <a:ext cx="8001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5. Bố trách En-ri-cô như vậy là đúng hay sai? Vì sao?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62000" y="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6. Hai bạn nhỏ có gì đáng khen?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57200" y="741363"/>
            <a:ext cx="83058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sz="3600" b="1">
                <a:solidFill>
                  <a:srgbClr val="660066"/>
                </a:solidFill>
                <a:latin typeface="Times New Roman" pitchFamily="18" charset="0"/>
              </a:rPr>
              <a:t> - En-ri-cô đáng khen vì cậu biết ân hận, biết thương bạn, khi bạn làm lành, cậu cảm động, ôm chầm lấy bạn. </a:t>
            </a:r>
            <a:endParaRPr lang="en-US" sz="3600" b="1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3400" y="2800350"/>
            <a:ext cx="8229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-"/>
            </a:pPr>
            <a:r>
              <a:rPr lang="en-US" sz="3600" b="1">
                <a:solidFill>
                  <a:srgbClr val="003300"/>
                </a:solidFill>
                <a:latin typeface="Times New Roman" pitchFamily="18" charset="0"/>
              </a:rPr>
              <a:t> Cô-rét-ti đáng khen vì cậu biết quý trọng tình bạn và rất độ lượng nên đã chủ động làm lành với bạn.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81000" y="288925"/>
            <a:ext cx="853440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</a:rPr>
              <a:t> </a:t>
            </a:r>
            <a:r>
              <a:rPr lang="en-US" sz="4400" b="1">
                <a:solidFill>
                  <a:srgbClr val="FF0000"/>
                </a:solidFill>
                <a:latin typeface="Times New Roman" pitchFamily="18" charset="0"/>
              </a:rPr>
              <a:t>Nội dung bài</a:t>
            </a:r>
            <a:r>
              <a:rPr lang="en-US" sz="6000" b="1">
                <a:solidFill>
                  <a:srgbClr val="FF0000"/>
                </a:solidFill>
                <a:latin typeface="Times New Roman" pitchFamily="18" charset="0"/>
              </a:rPr>
              <a:t>: </a:t>
            </a:r>
            <a:endParaRPr lang="en-US" sz="4000" b="1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4800" b="1">
                <a:latin typeface="Times New Roman" pitchFamily="18" charset="0"/>
              </a:rPr>
              <a:t>	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Phải biết nhường nhịn bạn, nghĩ tốt về bạn, dũng cảm nhận lỗi khi trót cư xử không tốt với bạn.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413" y="3314700"/>
            <a:ext cx="257175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459" name="Group 12"/>
          <p:cNvGrpSpPr>
            <a:grpSpLocks/>
          </p:cNvGrpSpPr>
          <p:nvPr/>
        </p:nvGrpSpPr>
        <p:grpSpPr bwMode="auto">
          <a:xfrm>
            <a:off x="304800" y="1717675"/>
            <a:ext cx="4948238" cy="2105025"/>
            <a:chOff x="1477201" y="1760785"/>
            <a:chExt cx="2143140" cy="1928826"/>
          </a:xfrm>
        </p:grpSpPr>
        <p:sp>
          <p:nvSpPr>
            <p:cNvPr id="9" name="Cloud Callout 8"/>
            <p:cNvSpPr/>
            <p:nvPr/>
          </p:nvSpPr>
          <p:spPr>
            <a:xfrm>
              <a:off x="1477201" y="1760785"/>
              <a:ext cx="2143140" cy="1928826"/>
            </a:xfrm>
            <a:prstGeom prst="cloud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f-ZA">
                <a:solidFill>
                  <a:srgbClr val="0000FF"/>
                </a:solidFill>
              </a:endParaRPr>
            </a:p>
          </p:txBody>
        </p:sp>
        <p:sp>
          <p:nvSpPr>
            <p:cNvPr id="19464" name="TextBox 9"/>
            <p:cNvSpPr txBox="1">
              <a:spLocks noChangeArrowheads="1"/>
            </p:cNvSpPr>
            <p:nvPr/>
          </p:nvSpPr>
          <p:spPr bwMode="auto">
            <a:xfrm>
              <a:off x="1613671" y="2193978"/>
              <a:ext cx="1870200" cy="8460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/>
              <a:r>
                <a:rPr lang="af-ZA" altLang="en-US" sz="54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 lại</a:t>
              </a:r>
              <a:endParaRPr lang="af-ZA" alt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267200" y="3314700"/>
            <a:ext cx="4648200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ĐỌC BÀI THEO VAI</a:t>
            </a:r>
          </a:p>
        </p:txBody>
      </p:sp>
      <p:sp>
        <p:nvSpPr>
          <p:cNvPr id="2" name="Rectangle 1"/>
          <p:cNvSpPr/>
          <p:nvPr/>
        </p:nvSpPr>
        <p:spPr>
          <a:xfrm>
            <a:off x="990600" y="0"/>
            <a:ext cx="74676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Thứ Hai, ngày</a:t>
            </a:r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27</a:t>
            </a:r>
            <a:r>
              <a:rPr lang="vi-VN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tháng  9 năm 202</a:t>
            </a:r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endParaRPr lang="vi-VN" sz="24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vi-VN" sz="2400" b="1" u="sng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 đọc – Kể chuyện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666750"/>
            <a:ext cx="7239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4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Ai có lỗi</a:t>
            </a:r>
            <a:r>
              <a:rPr lang="en-US" sz="4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?</a:t>
            </a:r>
            <a:endParaRPr lang="vi-VN" sz="4400" b="1" u="sng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Pictur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15875"/>
            <a:ext cx="9601200" cy="531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5" descr="1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099803">
            <a:off x="7239000" y="571500"/>
            <a:ext cx="142875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6" descr="1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099803">
            <a:off x="914400" y="3371850"/>
            <a:ext cx="142875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7" descr="1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984724">
            <a:off x="6503193" y="2678907"/>
            <a:ext cx="1071563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8" descr="1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984724">
            <a:off x="407193" y="392907"/>
            <a:ext cx="1071563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827213" y="1885950"/>
            <a:ext cx="5284787" cy="1108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600" b="1" dirty="0">
                <a:ln/>
                <a:solidFill>
                  <a:srgbClr val="0000FF"/>
                </a:solid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KỂ CHUYỆN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5"/>
          <p:cNvSpPr txBox="1">
            <a:spLocks noChangeArrowheads="1"/>
          </p:cNvSpPr>
          <p:nvPr/>
        </p:nvSpPr>
        <p:spPr bwMode="auto">
          <a:xfrm>
            <a:off x="762000" y="2151063"/>
            <a:ext cx="807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buClr>
                <a:schemeClr val="folHlink"/>
              </a:buClr>
              <a:buSzPct val="60000"/>
            </a:pPr>
            <a:endParaRPr lang="vi-VN" altLang="vi-VN" sz="2400">
              <a:latin typeface="VNI-Times" pitchFamily="2" charset="0"/>
            </a:endParaRP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381000" y="1504950"/>
            <a:ext cx="8382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Dựa vào các tranh sau, kể lại từng đoạn của câu chuyện Ai có lỗi bằng lời của em: 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381000" y="2657475"/>
            <a:ext cx="8458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32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M: </a:t>
            </a:r>
            <a:r>
              <a:rPr lang="en-US" altLang="vi-VN" sz="3200" b="1" i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Tôi và Cô-rét-ti ngồi học cạnh nhau. Một lần, tôi đang viết thì bị Cô-rét-ti chạm vào khuỷu tay, làm cho cây bút nguệch ra một đường rất xấu...</a:t>
            </a:r>
          </a:p>
        </p:txBody>
      </p:sp>
      <p:sp>
        <p:nvSpPr>
          <p:cNvPr id="2" name="Rectangle 1"/>
          <p:cNvSpPr/>
          <p:nvPr/>
        </p:nvSpPr>
        <p:spPr>
          <a:xfrm>
            <a:off x="1181100" y="-19050"/>
            <a:ext cx="7239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2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Thứ Hai ngày</a:t>
            </a:r>
            <a:r>
              <a:rPr lang="en-US" sz="2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27</a:t>
            </a:r>
            <a:r>
              <a:rPr lang="vi-VN" sz="2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tháng  9 năm 202</a:t>
            </a:r>
            <a:r>
              <a:rPr lang="en-US" sz="2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endParaRPr lang="vi-VN" sz="22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206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vi-VN" sz="2200" b="1" u="sng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 đọc – Kể chuyện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6800" y="590550"/>
            <a:ext cx="7239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40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Ai có lỗi</a:t>
            </a:r>
            <a:r>
              <a:rPr lang="en-US" sz="40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?</a:t>
            </a:r>
            <a:r>
              <a:rPr lang="vi-VN" sz="40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vi-VN" sz="4000" b="1" u="sng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8" grpId="0"/>
      <p:bldP spid="4096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5"/>
          <p:cNvSpPr txBox="1">
            <a:spLocks noChangeArrowheads="1"/>
          </p:cNvSpPr>
          <p:nvPr/>
        </p:nvSpPr>
        <p:spPr bwMode="auto">
          <a:xfrm>
            <a:off x="762000" y="2151063"/>
            <a:ext cx="807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buClr>
                <a:schemeClr val="folHlink"/>
              </a:buClr>
              <a:buSzPct val="60000"/>
            </a:pPr>
            <a:endParaRPr lang="vi-VN" altLang="vi-VN" sz="2400">
              <a:latin typeface="VNI-Times" pitchFamily="2" charset="0"/>
            </a:endParaRPr>
          </a:p>
        </p:txBody>
      </p:sp>
      <p:pic>
        <p:nvPicPr>
          <p:cNvPr id="9221" name="Picture 5" descr="anh tập đọc AI CÓ LỖ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228600" y="15875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 i="1">
                <a:solidFill>
                  <a:srgbClr val="0000FF"/>
                </a:solidFill>
                <a:latin typeface="Times New Roman" pitchFamily="18" charset="0"/>
              </a:rPr>
              <a:t>Dựa vào tranh, em hãy kể lại đoạn 1 của chuyện: </a:t>
            </a:r>
          </a:p>
        </p:txBody>
      </p:sp>
      <p:pic>
        <p:nvPicPr>
          <p:cNvPr id="34822" name="Picture 6" descr="có lỗi KC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750"/>
            <a:ext cx="9144000" cy="447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4" name="Picture 8" descr="KC aI CÓ LỖI LỚP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57300"/>
            <a:ext cx="91440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28600" y="15875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 i="1">
                <a:solidFill>
                  <a:srgbClr val="0000FF"/>
                </a:solidFill>
                <a:latin typeface="Times New Roman" pitchFamily="18" charset="0"/>
              </a:rPr>
              <a:t>Dựa vào tranh, em hãy kể lại đoạn 2 của chuyện: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3" name="Picture 7" descr="KC Ai có lỗ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0150"/>
            <a:ext cx="9144000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28600" y="15875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 i="1">
                <a:solidFill>
                  <a:srgbClr val="0000FF"/>
                </a:solidFill>
                <a:latin typeface="Times New Roman" pitchFamily="18" charset="0"/>
              </a:rPr>
              <a:t>Dựa vào tranh, em hãy kể lại đoạn 3 của chuyện: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5" name="Picture 9" descr="KC  lớp 3 Ai có lỗ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85850"/>
            <a:ext cx="914400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28600" y="15875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 i="1">
                <a:solidFill>
                  <a:srgbClr val="0000FF"/>
                </a:solidFill>
                <a:latin typeface="Times New Roman" pitchFamily="18" charset="0"/>
              </a:rPr>
              <a:t>Dựa vào tranh, em hãy kể lại đoạn 4 của chuyện: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6" name="Picture 10" descr="KC 3 ai"/>
          <p:cNvPicPr>
            <a:picLocks noChangeAspect="1" noChangeArrowheads="1"/>
          </p:cNvPicPr>
          <p:nvPr/>
        </p:nvPicPr>
        <p:blipFill>
          <a:blip r:embed="rId2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28600" y="15875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 i="1">
                <a:solidFill>
                  <a:srgbClr val="0000FF"/>
                </a:solidFill>
                <a:latin typeface="Times New Roman" pitchFamily="18" charset="0"/>
              </a:rPr>
              <a:t>Dựa vào tranh, em hãy kể lại đoạn 5 của chuyện: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Linh phuong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57250"/>
            <a:ext cx="2649538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C:\Documents and Settings\Linh phuong\Desktop\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971550"/>
            <a:ext cx="2843213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Documents and Settings\Linh phuong\Desktop\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200400"/>
            <a:ext cx="321945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Documents and Settings\Linh phuong\Desktop\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971550"/>
            <a:ext cx="2786062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Documents and Settings\Linh phuong\Desktop\5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028950"/>
            <a:ext cx="3357562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0" y="0"/>
            <a:ext cx="914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alt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Kể lại tóm tắt toàn bộ câu chuyện bằng lời của em </a:t>
            </a:r>
          </a:p>
          <a:p>
            <a:pPr algn="ctr"/>
            <a:r>
              <a:rPr lang="en-US" alt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theo tranh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1905000" y="1428750"/>
            <a:ext cx="533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Củng cố - Dặn dò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857250"/>
            <a:ext cx="80010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lang="en-US" sz="3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 1</a:t>
            </a:r>
            <a:r>
              <a:rPr lang="en-US" sz="3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Đọc chậm, nhẹ nhàng.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1392238"/>
            <a:ext cx="89296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lang="en-US" sz="3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 2</a:t>
            </a:r>
            <a:r>
              <a:rPr lang="en-US" sz="3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Đọc hơi nhanh khi En-ri-cô giận bạn.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2043113"/>
            <a:ext cx="914400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lang="en-US" sz="3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 3, 4, 5</a:t>
            </a:r>
            <a:r>
              <a:rPr lang="en-US" sz="3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Đọc chậm, hơi trầm khi En-ri-cô bắt đầu hối hận.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200400"/>
            <a:ext cx="89154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 Cô-rét-ti</a:t>
            </a:r>
            <a:r>
              <a:rPr lang="en-US" sz="3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Thân thiện, dịu dàng.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3829050"/>
            <a:ext cx="91440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 En-ri-cô</a:t>
            </a:r>
            <a:r>
              <a:rPr lang="en-US" sz="3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Trả lời bạn xúc động.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4457700"/>
            <a:ext cx="89916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  bố En-ri-cô</a:t>
            </a:r>
            <a:r>
              <a:rPr lang="en-US" sz="3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Nghiêm khắc.</a:t>
            </a: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gray">
          <a:xfrm>
            <a:off x="1752600" y="114300"/>
            <a:ext cx="5029200" cy="628650"/>
          </a:xfrm>
          <a:prstGeom prst="roundRect">
            <a:avLst>
              <a:gd name="adj" fmla="val 10889"/>
            </a:avLst>
          </a:prstGeom>
          <a:solidFill>
            <a:srgbClr val="FFFF00"/>
          </a:soli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1" hangingPunct="1"/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 cách đọc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gtbrd013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571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Subtitle 2"/>
          <p:cNvSpPr txBox="1">
            <a:spLocks/>
          </p:cNvSpPr>
          <p:nvPr/>
        </p:nvSpPr>
        <p:spPr bwMode="auto">
          <a:xfrm>
            <a:off x="1425575" y="820738"/>
            <a:ext cx="61023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66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Luyện đọc</a:t>
            </a:r>
          </a:p>
        </p:txBody>
      </p:sp>
      <p:sp>
        <p:nvSpPr>
          <p:cNvPr id="6148" name="Subtitle 2"/>
          <p:cNvSpPr txBox="1">
            <a:spLocks/>
          </p:cNvSpPr>
          <p:nvPr/>
        </p:nvSpPr>
        <p:spPr bwMode="auto">
          <a:xfrm>
            <a:off x="4953000" y="217487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khuỷu tay, </a:t>
            </a:r>
          </a:p>
        </p:txBody>
      </p:sp>
      <p:sp>
        <p:nvSpPr>
          <p:cNvPr id="6149" name="Subtitle 2"/>
          <p:cNvSpPr txBox="1">
            <a:spLocks/>
          </p:cNvSpPr>
          <p:nvPr/>
        </p:nvSpPr>
        <p:spPr bwMode="auto">
          <a:xfrm>
            <a:off x="1447800" y="3133725"/>
            <a:ext cx="1676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 i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nguệch,</a:t>
            </a:r>
          </a:p>
        </p:txBody>
      </p:sp>
      <p:sp>
        <p:nvSpPr>
          <p:cNvPr id="6150" name="Subtitle 2"/>
          <p:cNvSpPr txBox="1">
            <a:spLocks/>
          </p:cNvSpPr>
          <p:nvPr/>
        </p:nvSpPr>
        <p:spPr bwMode="auto">
          <a:xfrm>
            <a:off x="2895600" y="3133725"/>
            <a:ext cx="22098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kiêu căng,</a:t>
            </a:r>
          </a:p>
        </p:txBody>
      </p:sp>
      <p:sp>
        <p:nvSpPr>
          <p:cNvPr id="6151" name="Subtitle 2"/>
          <p:cNvSpPr txBox="1">
            <a:spLocks/>
          </p:cNvSpPr>
          <p:nvPr/>
        </p:nvSpPr>
        <p:spPr bwMode="auto">
          <a:xfrm>
            <a:off x="4876800" y="3162300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 i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sứt chỉ,</a:t>
            </a:r>
          </a:p>
        </p:txBody>
      </p:sp>
      <p:sp>
        <p:nvSpPr>
          <p:cNvPr id="6152" name="Subtitle 2"/>
          <p:cNvSpPr txBox="1">
            <a:spLocks/>
          </p:cNvSpPr>
          <p:nvPr/>
        </p:nvSpPr>
        <p:spPr bwMode="auto">
          <a:xfrm>
            <a:off x="6232525" y="3162300"/>
            <a:ext cx="990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dọa,</a:t>
            </a:r>
          </a:p>
        </p:txBody>
      </p:sp>
      <p:sp>
        <p:nvSpPr>
          <p:cNvPr id="6153" name="Subtitle 2"/>
          <p:cNvSpPr txBox="1">
            <a:spLocks/>
          </p:cNvSpPr>
          <p:nvPr/>
        </p:nvSpPr>
        <p:spPr bwMode="auto">
          <a:xfrm>
            <a:off x="1631950" y="2174875"/>
            <a:ext cx="17970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Cô-rét-ti,</a:t>
            </a:r>
          </a:p>
        </p:txBody>
      </p:sp>
      <p:sp>
        <p:nvSpPr>
          <p:cNvPr id="6154" name="Subtitle 2"/>
          <p:cNvSpPr txBox="1">
            <a:spLocks/>
          </p:cNvSpPr>
          <p:nvPr/>
        </p:nvSpPr>
        <p:spPr bwMode="auto">
          <a:xfrm>
            <a:off x="3308350" y="2174875"/>
            <a:ext cx="17970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 i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En-ri-cô,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5562600" y="2651125"/>
            <a:ext cx="533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81213" y="3638550"/>
            <a:ext cx="738187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308350" y="3640138"/>
            <a:ext cx="533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81600" y="3640138"/>
            <a:ext cx="2667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594475" y="3714750"/>
            <a:ext cx="33972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5"/>
          <p:cNvSpPr txBox="1">
            <a:spLocks noChangeArrowheads="1"/>
          </p:cNvSpPr>
          <p:nvPr/>
        </p:nvSpPr>
        <p:spPr bwMode="auto">
          <a:xfrm>
            <a:off x="914400" y="2146300"/>
            <a:ext cx="807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buClr>
                <a:schemeClr val="folHlink"/>
              </a:buClr>
              <a:buSzPct val="60000"/>
            </a:pPr>
            <a:endParaRPr lang="vi-VN" altLang="vi-VN" sz="2400">
              <a:latin typeface="VNI-Times" pitchFamily="2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163513" y="1965325"/>
            <a:ext cx="3810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*Ngắt câu: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152400" y="2952750"/>
            <a:ext cx="8991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- Ấy đừng!</a:t>
            </a:r>
            <a:r>
              <a:rPr lang="en-US" altLang="vi-VN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-Cô-rét-ti cười hiền hậu</a:t>
            </a:r>
            <a:r>
              <a:rPr lang="en-US" altLang="vi-VN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-Ta lại thân nhau như trước đi!</a:t>
            </a:r>
            <a:r>
              <a:rPr lang="en-US" altLang="vi-VN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</a:p>
        </p:txBody>
      </p:sp>
      <p:sp>
        <p:nvSpPr>
          <p:cNvPr id="3" name="Rectangle 2"/>
          <p:cNvSpPr/>
          <p:nvPr/>
        </p:nvSpPr>
        <p:spPr>
          <a:xfrm>
            <a:off x="990600" y="742950"/>
            <a:ext cx="7239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Ai có lỗi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?</a:t>
            </a:r>
            <a:endParaRPr lang="vi-VN" sz="48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0"/>
            <a:ext cx="74676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Thứ Hai, ngày</a:t>
            </a:r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27</a:t>
            </a:r>
            <a:r>
              <a:rPr lang="vi-VN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tháng  9 năm 202</a:t>
            </a:r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endParaRPr lang="vi-VN" sz="24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vi-VN" sz="2400" b="1" u="sng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 đọc – Kể chuyện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6" grpId="0"/>
      <p:bldP spid="82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71500" y="1714500"/>
            <a:ext cx="807243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Tôi đang nắn nót viết từng chữ thì Cô-rét-ti chạm khuỷu tay vào tôi, làm cho cây bút nguệch ra một đường rất xấu.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6483351" y="1884362"/>
            <a:ext cx="374650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387600" y="2190750"/>
            <a:ext cx="1143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1752600" y="2724150"/>
            <a:ext cx="1600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685800" y="3181350"/>
            <a:ext cx="1600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90600" y="590550"/>
            <a:ext cx="7239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40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Ai có lỗi</a:t>
            </a:r>
            <a:r>
              <a:rPr lang="en-US" sz="40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?</a:t>
            </a:r>
            <a:endParaRPr lang="vi-VN" sz="40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684713" y="2428875"/>
            <a:ext cx="374650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5751513" y="2903537"/>
            <a:ext cx="374650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5822951" y="2903537"/>
            <a:ext cx="374650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990600" y="0"/>
            <a:ext cx="74676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2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Thứ Hai, ngày</a:t>
            </a:r>
            <a:r>
              <a:rPr lang="en-US" sz="2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27</a:t>
            </a:r>
            <a:r>
              <a:rPr lang="vi-VN" sz="2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tháng  9 năm 202</a:t>
            </a:r>
            <a:r>
              <a:rPr lang="en-US" sz="2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endParaRPr lang="vi-VN" sz="22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vi-VN" sz="2200" b="1" u="sng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 đọc – Kể chuyện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202" grpId="0" animBg="1"/>
      <p:bldP spid="8203" grpId="0" animBg="1"/>
      <p:bldP spid="820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gtbrd013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Subtitle 2"/>
          <p:cNvSpPr txBox="1">
            <a:spLocks/>
          </p:cNvSpPr>
          <p:nvPr/>
        </p:nvSpPr>
        <p:spPr bwMode="auto">
          <a:xfrm>
            <a:off x="1447800" y="971550"/>
            <a:ext cx="4267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44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Giải nghĩa từ:</a:t>
            </a:r>
          </a:p>
        </p:txBody>
      </p:sp>
      <p:sp>
        <p:nvSpPr>
          <p:cNvPr id="9220" name="Subtitle 2"/>
          <p:cNvSpPr txBox="1">
            <a:spLocks/>
          </p:cNvSpPr>
          <p:nvPr/>
        </p:nvSpPr>
        <p:spPr bwMode="auto">
          <a:xfrm>
            <a:off x="1447800" y="2124075"/>
            <a:ext cx="245586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kiêu căng</a:t>
            </a:r>
          </a:p>
        </p:txBody>
      </p:sp>
      <p:sp>
        <p:nvSpPr>
          <p:cNvPr id="9221" name="Subtitle 2"/>
          <p:cNvSpPr txBox="1">
            <a:spLocks/>
          </p:cNvSpPr>
          <p:nvPr/>
        </p:nvSpPr>
        <p:spPr bwMode="auto">
          <a:xfrm>
            <a:off x="4800600" y="2106613"/>
            <a:ext cx="245586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hối hận</a:t>
            </a:r>
          </a:p>
        </p:txBody>
      </p:sp>
      <p:sp>
        <p:nvSpPr>
          <p:cNvPr id="9222" name="Subtitle 2"/>
          <p:cNvSpPr txBox="1">
            <a:spLocks/>
          </p:cNvSpPr>
          <p:nvPr/>
        </p:nvSpPr>
        <p:spPr bwMode="auto">
          <a:xfrm>
            <a:off x="1295400" y="3125788"/>
            <a:ext cx="245586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đảm</a:t>
            </a:r>
          </a:p>
        </p:txBody>
      </p:sp>
      <p:sp>
        <p:nvSpPr>
          <p:cNvPr id="9223" name="Subtitle 2"/>
          <p:cNvSpPr txBox="1">
            <a:spLocks/>
          </p:cNvSpPr>
          <p:nvPr/>
        </p:nvSpPr>
        <p:spPr bwMode="auto">
          <a:xfrm>
            <a:off x="4879975" y="3086100"/>
            <a:ext cx="24542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ngây</a:t>
            </a: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/>
          <p:cNvSpPr txBox="1">
            <a:spLocks noChangeArrowheads="1"/>
          </p:cNvSpPr>
          <p:nvPr/>
        </p:nvSpPr>
        <p:spPr bwMode="auto">
          <a:xfrm>
            <a:off x="3581400" y="2057400"/>
            <a:ext cx="990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 b="1" i="1">
                <a:latin typeface=".VnTimeH" pitchFamily="34" charset="0"/>
                <a:cs typeface="Arial" charset="0"/>
              </a:rPr>
              <a:t> </a:t>
            </a:r>
          </a:p>
        </p:txBody>
      </p:sp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0" y="3143250"/>
            <a:ext cx="1371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 b="1" i="1">
                <a:cs typeface="Arial" charset="0"/>
              </a:rPr>
              <a:t>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76200"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245" name="Picture 15" descr="50616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171950"/>
            <a:ext cx="12954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5" descr="50616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71950"/>
            <a:ext cx="12954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WordArt 14"/>
          <p:cNvSpPr>
            <a:spLocks noChangeArrowheads="1" noChangeShapeType="1" noTextEdit="1"/>
          </p:cNvSpPr>
          <p:nvPr/>
        </p:nvSpPr>
        <p:spPr bwMode="auto">
          <a:xfrm>
            <a:off x="1371600" y="2114550"/>
            <a:ext cx="6172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Tìm hiểu bài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6800" y="819150"/>
            <a:ext cx="7239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4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Ai có lỗi</a:t>
            </a:r>
            <a:r>
              <a:rPr lang="en-US" sz="4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?</a:t>
            </a:r>
            <a:endParaRPr lang="vi-VN" sz="44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66800" y="64353"/>
            <a:ext cx="74676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Thứ Hai, ngày</a:t>
            </a:r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27</a:t>
            </a:r>
            <a:r>
              <a:rPr lang="vi-VN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tháng  9 năm 202</a:t>
            </a:r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endParaRPr lang="vi-VN" sz="24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vi-VN" sz="2400" b="1" u="sng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 đọc – Kể chuyện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5"/>
          <p:cNvSpPr txBox="1">
            <a:spLocks noChangeArrowheads="1"/>
          </p:cNvSpPr>
          <p:nvPr/>
        </p:nvSpPr>
        <p:spPr bwMode="auto">
          <a:xfrm>
            <a:off x="762000" y="2151063"/>
            <a:ext cx="8077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buClr>
                <a:schemeClr val="folHlink"/>
              </a:buClr>
              <a:buSzPct val="60000"/>
            </a:pPr>
            <a:endParaRPr lang="vi-VN" altLang="vi-VN" sz="4800">
              <a:latin typeface="VNI-Times" pitchFamily="2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33400" y="1895475"/>
            <a:ext cx="78486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400" b="1">
                <a:solidFill>
                  <a:srgbClr val="002060"/>
                </a:solidFill>
                <a:latin typeface="Times New Roman" pitchFamily="18" charset="0"/>
              </a:rPr>
              <a:t>- Câu chuyện kể về ai ?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381000" y="2725738"/>
            <a:ext cx="84582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fr-FR" altLang="vi-VN" sz="4400" b="1">
                <a:solidFill>
                  <a:srgbClr val="0000FF"/>
                </a:solidFill>
                <a:latin typeface="Times New Roman" pitchFamily="18" charset="0"/>
              </a:rPr>
              <a:t>+ Câu chuyện kể về En-ri-cô và Cô-rét-ti.</a:t>
            </a:r>
            <a:r>
              <a:rPr lang="en-US" altLang="vi-VN" sz="4400" b="1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1219200" y="666750"/>
            <a:ext cx="71628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4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Ai có lỗi</a:t>
            </a:r>
            <a:r>
              <a:rPr lang="en-US" sz="4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?</a:t>
            </a:r>
            <a:endParaRPr lang="vi-VN" sz="4400" b="1" u="sng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0"/>
            <a:ext cx="74676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Thứ Hai, ngày</a:t>
            </a:r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27</a:t>
            </a:r>
            <a:r>
              <a:rPr lang="vi-VN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tháng  9 năm 202</a:t>
            </a:r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endParaRPr lang="vi-VN" sz="24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vi-VN" sz="2400" b="1" u="sng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 đọc – Kể chuyện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  <p:bldP spid="2253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</TotalTime>
  <Words>767</Words>
  <Application>Microsoft Office PowerPoint</Application>
  <PresentationFormat>On-screen Show (16:9)</PresentationFormat>
  <Paragraphs>79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98</cp:revision>
  <cp:lastPrinted>1601-01-01T00:00:00Z</cp:lastPrinted>
  <dcterms:created xsi:type="dcterms:W3CDTF">1601-01-01T00:00:00Z</dcterms:created>
  <dcterms:modified xsi:type="dcterms:W3CDTF">2021-09-25T02:38:40Z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